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78" r:id="rId2"/>
    <p:sldId id="256" r:id="rId3"/>
    <p:sldId id="257" r:id="rId4"/>
    <p:sldId id="291" r:id="rId5"/>
    <p:sldId id="272" r:id="rId6"/>
    <p:sldId id="275" r:id="rId7"/>
    <p:sldId id="276" r:id="rId8"/>
    <p:sldId id="279" r:id="rId9"/>
    <p:sldId id="280" r:id="rId10"/>
    <p:sldId id="268" r:id="rId11"/>
    <p:sldId id="288" r:id="rId12"/>
    <p:sldId id="271" r:id="rId13"/>
    <p:sldId id="281" r:id="rId14"/>
    <p:sldId id="289" r:id="rId15"/>
    <p:sldId id="263" r:id="rId16"/>
    <p:sldId id="269" r:id="rId17"/>
    <p:sldId id="258" r:id="rId18"/>
    <p:sldId id="261" r:id="rId19"/>
    <p:sldId id="270" r:id="rId20"/>
    <p:sldId id="283" r:id="rId21"/>
    <p:sldId id="260" r:id="rId22"/>
    <p:sldId id="282" r:id="rId23"/>
    <p:sldId id="262" r:id="rId24"/>
    <p:sldId id="286" r:id="rId25"/>
    <p:sldId id="287" r:id="rId26"/>
    <p:sldId id="285" r:id="rId27"/>
    <p:sldId id="290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29" autoAdjust="0"/>
    <p:restoredTop sz="86418"/>
  </p:normalViewPr>
  <p:slideViewPr>
    <p:cSldViewPr snapToGrid="0" showGuides="1">
      <p:cViewPr varScale="1">
        <p:scale>
          <a:sx n="131" d="100"/>
          <a:sy n="131" d="100"/>
        </p:scale>
        <p:origin x="140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6F5C6F-3A24-40B1-BA2F-B55D88003985}" type="datetimeFigureOut">
              <a:rPr lang="en-US" smtClean="0"/>
              <a:t>8/30/22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CF757-A1A2-4969-AD79-9CB078756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07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5FC4D-B2FF-4511-BB22-DCAA78CD33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>
            <a:normAutofit/>
          </a:bodyPr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052C6C-6584-456C-9A1B-D5D383F23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111E5-C2F2-4E43-8061-C3D7EAC5C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7964F-AC21-43A3-AA0B-5508F30BE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A84D9-0188-4A8A-9714-CA609DFD2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32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5FB39-39DC-4721-8050-324982404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F8C474-11FA-4650-9952-8DADC74CE5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46174-859C-4D6F-B1B4-B399CE5B5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EF624-BA51-44BA-8D71-32D8E67E0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617FD-4C95-45AB-903E-C5CDDA6DA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72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C3A48A-4261-47AD-9E0F-14BA3761F4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5F22B-6621-4616-8244-71F2388933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9F281-5354-41C1-BC5E-DA0A8B634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DFD75-5A11-466D-B2E3-D8BD71C9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7766A-C946-4767-BE50-D2D31B77E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9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EDA3F-716C-49F4-8821-E94766F9E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4DD1B-41FD-4F1D-B623-CBF416A5A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6CAA9-1AE5-48D6-81A7-285637B9C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2AF9B-0E06-48F3-8F57-EFFB4ECB4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FDB29-B9A7-4664-8BE2-46AE0D9AC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82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2A8B0-D7C0-45AB-837B-DBAECDA44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FC9DE-6429-4769-97BF-49CE90B34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6C5AE-D347-4B9A-9548-1B6163C7E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FBF75-DC34-41F0-A21D-C13390660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B5AFF-8C21-4CCF-B3E3-6909F4776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37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D7AC2-AA09-45EA-A386-D208CCB6C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A3DF2-CCBF-450C-ABFF-E1A7500556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C95226-A525-48EA-BDD1-9CCAD99CE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172E5F-2930-4047-88B2-82BE4BF52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546113-B729-43AC-8054-3E657BB2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51210-4048-4026-ADD5-921B9A394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888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577AC-5B67-496E-BEAD-E643B5558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D9F091-E7DA-41B4-81F2-B8E70D0CD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F9DD5F-C5D7-4EF2-BF82-CCF7BEB1A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EEC214-7DE5-40D9-AD71-9DAE86AA13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4FF414-1D67-4D92-8BFD-BE997E674F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76CBAF-94AB-4FF7-AAFC-881451C8A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428CA5-B98E-4E1D-AA69-E51BF4B14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70CC03-9C8D-4321-9DC0-29F049A4A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68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18FC8-23A2-4CBB-A4B1-73A76149D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92FCC3-B469-4035-8AF8-43F9DFBFE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186ED1-1F5F-4B0C-8DD7-D2344DB21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33CBBD-7A94-443F-982E-9CCE81F88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56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EA6736-C646-4364-907A-43C1BF108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BDE92A-8B38-4B44-AB0F-B754AFECB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CC207-A2CC-4CD2-9A65-36A5F035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715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BAB3B-E975-43BD-A87B-DAEBD8EE4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5DBA5-F560-471F-97C4-1EB9E128E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8A229-8999-46B8-8AB6-EA9A83D7F3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41E7C-3873-4581-B581-886F81495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C49A6-8C47-4E94-AE9D-A87E42EA8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07E98B-21B9-4B40-BA34-0BF46B10E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5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69D21-69B2-4E09-A606-B36E3B49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68C002-256C-4FD2-BB8F-188A102DEB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E365A2-5F7F-41E7-A09E-240359A1B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DCC6E7-E192-4179-9B7C-889C95FE2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E3A0-2E83-401F-9E74-29C37987693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CBEDDA-33ED-4668-9BD4-EEF2735E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77A17E-D084-4803-83EC-CA994B90D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40593-D2A3-4708-87C8-F326F7A9A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07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3134AB-8E9A-49B3-8483-414C87CF7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C9260-7394-4544-ABDB-8A11380AE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CC5B2-5E10-4724-A22E-A8349788EC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fld id="{78D0E3A0-2E83-401F-9E74-29C379876934}" type="datetimeFigureOut">
              <a:rPr lang="en-US" smtClean="0"/>
              <a:pPr/>
              <a:t>8/30/22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3B597-6C7C-43E7-9F80-1262263ECA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069C1-48D6-4457-9B82-0B43EB9ED1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fld id="{8FE40593-D2A3-4708-87C8-F326F7A9A4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489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accent1">
              <a:lumMod val="75000"/>
            </a:schemeClr>
          </a:solidFill>
          <a:latin typeface="+mj-lt"/>
          <a:ea typeface="Open Sans Condensed Light" panose="020B0306030504020204" pitchFamily="34" charset="0"/>
          <a:cs typeface="Open Sans Condensed Light" panose="020B0306030504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Open Sans Light" panose="020B0306030504020204" pitchFamily="34" charset="0"/>
          <a:cs typeface="Open Sans Light" panose="020B0306030504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achine Learning">
            <a:extLst>
              <a:ext uri="{FF2B5EF4-FFF2-40B4-BE49-F238E27FC236}">
                <a16:creationId xmlns:a16="http://schemas.microsoft.com/office/drawing/2014/main" id="{261F82AC-7005-A57F-9AB7-97E9C0D80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540" y="208363"/>
            <a:ext cx="5064919" cy="599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CF53AA-A425-315C-9E3F-9C7C24BAF2F7}"/>
              </a:ext>
            </a:extLst>
          </p:cNvPr>
          <p:cNvSpPr txBox="1"/>
          <p:nvPr/>
        </p:nvSpPr>
        <p:spPr>
          <a:xfrm>
            <a:off x="0" y="6488668"/>
            <a:ext cx="27735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PC: https://xkcd.com/1838</a:t>
            </a:r>
          </a:p>
        </p:txBody>
      </p:sp>
    </p:spTree>
    <p:extLst>
      <p:ext uri="{BB962C8B-B14F-4D97-AF65-F5344CB8AC3E}">
        <p14:creationId xmlns:p14="http://schemas.microsoft.com/office/powerpoint/2010/main" val="3229355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C90D0-70BE-33BB-507F-576F35613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Known problems with data/models</a:t>
            </a:r>
          </a:p>
          <a:p>
            <a:endParaRPr lang="en-US" dirty="0"/>
          </a:p>
          <a:p>
            <a:r>
              <a:rPr lang="en-US" dirty="0"/>
              <a:t> Assumptions and limitations of solutions</a:t>
            </a:r>
          </a:p>
          <a:p>
            <a:endParaRPr lang="en-US" dirty="0"/>
          </a:p>
          <a:p>
            <a:r>
              <a:rPr lang="en-US" dirty="0"/>
              <a:t> Mathematics, statistics, optimization</a:t>
            </a:r>
          </a:p>
          <a:p>
            <a:endParaRPr lang="en-US" dirty="0"/>
          </a:p>
          <a:p>
            <a:r>
              <a:rPr lang="en-US" dirty="0"/>
              <a:t>Primarily vision &amp; language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7D9DAC7-2C43-02EC-BC69-A84351733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will cover:</a:t>
            </a:r>
          </a:p>
        </p:txBody>
      </p:sp>
    </p:spTree>
    <p:extLst>
      <p:ext uri="{BB962C8B-B14F-4D97-AF65-F5344CB8AC3E}">
        <p14:creationId xmlns:p14="http://schemas.microsoft.com/office/powerpoint/2010/main" val="3309273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41877-0AD8-C964-58D7-5939695C5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07CCC-BFA4-97AB-8653-5F4BAFA82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825625"/>
            <a:ext cx="8086725" cy="4351338"/>
          </a:xfrm>
        </p:spPr>
        <p:txBody>
          <a:bodyPr/>
          <a:lstStyle/>
          <a:p>
            <a:r>
              <a:rPr lang="en-US" dirty="0"/>
              <a:t> ML intro course (i.e. CIS 519/520) </a:t>
            </a:r>
          </a:p>
          <a:p>
            <a:endParaRPr lang="en-US" dirty="0"/>
          </a:p>
          <a:p>
            <a:r>
              <a:rPr lang="en-US" dirty="0"/>
              <a:t> Linear algebra (i.e. Gilbert Strang’s 18.06)</a:t>
            </a:r>
          </a:p>
          <a:p>
            <a:endParaRPr lang="en-US" dirty="0"/>
          </a:p>
          <a:p>
            <a:r>
              <a:rPr lang="en-US" dirty="0"/>
              <a:t> Statistics (i.e. STAT 512)</a:t>
            </a:r>
          </a:p>
          <a:p>
            <a:endParaRPr lang="en-US" dirty="0"/>
          </a:p>
          <a:p>
            <a:r>
              <a:rPr lang="en-US" dirty="0"/>
              <a:t> Bonus: optimization/deep learning (?)</a:t>
            </a:r>
          </a:p>
        </p:txBody>
      </p:sp>
    </p:spTree>
    <p:extLst>
      <p:ext uri="{BB962C8B-B14F-4D97-AF65-F5344CB8AC3E}">
        <p14:creationId xmlns:p14="http://schemas.microsoft.com/office/powerpoint/2010/main" val="2611413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C90D0-70BE-33BB-507F-576F35613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How to fix your model </a:t>
            </a:r>
          </a:p>
          <a:p>
            <a:endParaRPr lang="en-US" dirty="0"/>
          </a:p>
          <a:p>
            <a:r>
              <a:rPr lang="en-US" dirty="0"/>
              <a:t> Practical, general purpose debugging tools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7D9DAC7-2C43-02EC-BC69-A84351733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b="1" dirty="0"/>
              <a:t>will</a:t>
            </a:r>
            <a:r>
              <a:rPr lang="en-US" dirty="0"/>
              <a:t> </a:t>
            </a:r>
            <a:r>
              <a:rPr lang="en-US" b="1" dirty="0"/>
              <a:t>not</a:t>
            </a:r>
            <a:r>
              <a:rPr lang="en-US" dirty="0"/>
              <a:t> cover: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79AD5F-0191-68DD-A5C5-F1F7B5369F06}"/>
              </a:ext>
            </a:extLst>
          </p:cNvPr>
          <p:cNvSpPr txBox="1"/>
          <p:nvPr/>
        </p:nvSpPr>
        <p:spPr>
          <a:xfrm>
            <a:off x="1271587" y="5082659"/>
            <a:ext cx="66008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 dirty="0"/>
              <a:t>But: could be a course project!</a:t>
            </a:r>
          </a:p>
        </p:txBody>
      </p:sp>
    </p:spTree>
    <p:extLst>
      <p:ext uri="{BB962C8B-B14F-4D97-AF65-F5344CB8AC3E}">
        <p14:creationId xmlns:p14="http://schemas.microsoft.com/office/powerpoint/2010/main" val="490155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F1DA7-B45E-CF4F-9B3F-AEADA9B20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(PhD centric)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84D69-1609-1BCE-4844-CA44F0CA9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Primer on research topics in debugging ML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Research experience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Communication </a:t>
            </a:r>
          </a:p>
        </p:txBody>
      </p:sp>
    </p:spTree>
    <p:extLst>
      <p:ext uri="{BB962C8B-B14F-4D97-AF65-F5344CB8AC3E}">
        <p14:creationId xmlns:p14="http://schemas.microsoft.com/office/powerpoint/2010/main" val="646900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E1139-AEF5-13FC-6F35-5C4CBDE6B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Debugging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12815-3F8D-087A-E5E7-068F678C4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133975"/>
            <a:ext cx="7886700" cy="104298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Overview of open problems &amp; critical discussion of papers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9571D-824C-6459-FF94-634814BBC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028653"/>
            <a:ext cx="2172003" cy="24577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F6BDCF-A585-591F-CA81-DFD0C2425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037" y="2028653"/>
            <a:ext cx="2476866" cy="24543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E949F0-35AF-A66B-E0A4-97EEF0E637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1337" y="2028653"/>
            <a:ext cx="2645783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93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CBBA3-8ABF-FA0D-E44D-C60315985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9A641-3EB3-A826-260B-2E3E6A09F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Not taking attendance</a:t>
            </a:r>
          </a:p>
          <a:p>
            <a:endParaRPr lang="en-US" dirty="0"/>
          </a:p>
          <a:p>
            <a:r>
              <a:rPr lang="en-US" dirty="0"/>
              <a:t> No recorded lectures</a:t>
            </a:r>
          </a:p>
          <a:p>
            <a:endParaRPr lang="en-US" dirty="0"/>
          </a:p>
          <a:p>
            <a:r>
              <a:rPr lang="en-US" dirty="0"/>
              <a:t> Masks required (may revisit later)</a:t>
            </a:r>
          </a:p>
          <a:p>
            <a:endParaRPr lang="en-US" dirty="0"/>
          </a:p>
          <a:p>
            <a:r>
              <a:rPr lang="en-US" dirty="0"/>
              <a:t> Laptops in the back</a:t>
            </a:r>
          </a:p>
        </p:txBody>
      </p:sp>
    </p:spTree>
    <p:extLst>
      <p:ext uri="{BB962C8B-B14F-4D97-AF65-F5344CB8AC3E}">
        <p14:creationId xmlns:p14="http://schemas.microsoft.com/office/powerpoint/2010/main" val="4134135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D5650-7431-33CC-57BB-19AFF55E1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7" y="365126"/>
            <a:ext cx="8353426" cy="1325563"/>
          </a:xfrm>
        </p:spPr>
        <p:txBody>
          <a:bodyPr>
            <a:normAutofit/>
          </a:bodyPr>
          <a:lstStyle/>
          <a:p>
            <a:r>
              <a:rPr lang="en-US" sz="5400" dirty="0"/>
              <a:t>2. Research experience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E7D36-2E16-0A3E-550F-25648D08FD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467349"/>
            <a:ext cx="7886700" cy="70961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Gain experience by doing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815ABD-5637-9429-A736-878F3820AC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29"/>
          <a:stretch/>
        </p:blipFill>
        <p:spPr>
          <a:xfrm>
            <a:off x="1706456" y="1690689"/>
            <a:ext cx="5521537" cy="32075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FDE12C-913C-EF8A-59F9-4C931BEF5A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056"/>
          <a:stretch/>
        </p:blipFill>
        <p:spPr>
          <a:xfrm>
            <a:off x="1706455" y="4660108"/>
            <a:ext cx="5521537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9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3B20D-84FF-8972-9B03-728940FC2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3AC79-660D-F6A3-3EFF-06B34D87A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Tackle a research problem in trustworthy ML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Examples:</a:t>
            </a:r>
          </a:p>
          <a:p>
            <a:r>
              <a:rPr lang="en-US" dirty="0"/>
              <a:t> Debug a problem in an ML application (medical, genetic, etc.)</a:t>
            </a:r>
          </a:p>
          <a:p>
            <a:r>
              <a:rPr lang="en-US" dirty="0"/>
              <a:t> Analyze or create debugging tools</a:t>
            </a:r>
          </a:p>
          <a:p>
            <a:r>
              <a:rPr lang="en-US" dirty="0"/>
              <a:t> Audit a ML pipeline</a:t>
            </a:r>
          </a:p>
        </p:txBody>
      </p:sp>
    </p:spTree>
    <p:extLst>
      <p:ext uri="{BB962C8B-B14F-4D97-AF65-F5344CB8AC3E}">
        <p14:creationId xmlns:p14="http://schemas.microsoft.com/office/powerpoint/2010/main" val="33516875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3B20D-84FF-8972-9B03-728940FC2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checkpoints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3AC79-660D-F6A3-3EFF-06B34D87A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Proposal (Oct 4</a:t>
            </a:r>
            <a:r>
              <a:rPr lang="en-US" baseline="30000" dirty="0"/>
              <a:t>th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 Mid-report (Nov 1</a:t>
            </a:r>
            <a:r>
              <a:rPr lang="en-US" baseline="30000" dirty="0"/>
              <a:t>st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 Final report (Dec 15</a:t>
            </a:r>
            <a:r>
              <a:rPr lang="en-US" baseline="30000" dirty="0"/>
              <a:t>th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 Groups of 1-3</a:t>
            </a:r>
          </a:p>
        </p:txBody>
      </p:sp>
    </p:spTree>
    <p:extLst>
      <p:ext uri="{BB962C8B-B14F-4D97-AF65-F5344CB8AC3E}">
        <p14:creationId xmlns:p14="http://schemas.microsoft.com/office/powerpoint/2010/main" val="491239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3F76-2785-DEA0-5F94-FA963555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84CA8-C8FE-E6DE-25F6-EC1C9AA6F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654672"/>
            <a:ext cx="7886700" cy="100488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Practice explaining and conveying ideas</a:t>
            </a:r>
          </a:p>
        </p:txBody>
      </p:sp>
      <p:pic>
        <p:nvPicPr>
          <p:cNvPr id="1026" name="Picture 2" descr="Communication">
            <a:extLst>
              <a:ext uri="{FF2B5EF4-FFF2-40B4-BE49-F238E27FC236}">
                <a16:creationId xmlns:a16="http://schemas.microsoft.com/office/drawing/2014/main" id="{0B9CCB5C-1F55-A805-0E81-BC8A72A864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0" y="1577251"/>
            <a:ext cx="6934200" cy="4001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477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1FDDF-5CC0-40A3-ADDE-D1754D6D0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Debugging Data &amp;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463C1-1E10-498E-A6BB-7E61064E03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Eric Wong</a:t>
            </a:r>
          </a:p>
          <a:p>
            <a:r>
              <a:rPr lang="en-US" dirty="0"/>
              <a:t>8/30/2022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8127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00F62-F994-41B8-6EF1-1EDC4C55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E45AA-C002-1B50-DF7A-CC849DC4F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09750"/>
            <a:ext cx="7886700" cy="4367213"/>
          </a:xfrm>
        </p:spPr>
        <p:txBody>
          <a:bodyPr/>
          <a:lstStyle/>
          <a:p>
            <a:r>
              <a:rPr lang="en-US" dirty="0"/>
              <a:t> 2 paper talks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Project checkpoint talk</a:t>
            </a:r>
          </a:p>
          <a:p>
            <a:endParaRPr lang="en-US" dirty="0"/>
          </a:p>
          <a:p>
            <a:r>
              <a:rPr lang="en-US" dirty="0"/>
              <a:t> Final project talk</a:t>
            </a:r>
          </a:p>
          <a:p>
            <a:endParaRPr lang="en-US" dirty="0"/>
          </a:p>
          <a:p>
            <a:r>
              <a:rPr lang="en-US" dirty="0"/>
              <a:t> Peer evaluation</a:t>
            </a:r>
          </a:p>
        </p:txBody>
      </p:sp>
    </p:spTree>
    <p:extLst>
      <p:ext uri="{BB962C8B-B14F-4D97-AF65-F5344CB8AC3E}">
        <p14:creationId xmlns:p14="http://schemas.microsoft.com/office/powerpoint/2010/main" val="7230039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3B8E0-A261-AAC5-02DE-E3CCE77FC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E9198-7F0A-84C7-5452-0629BA1BB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Weekly readings (you can suggest)</a:t>
            </a:r>
          </a:p>
          <a:p>
            <a:endParaRPr lang="en-US" dirty="0"/>
          </a:p>
          <a:p>
            <a:r>
              <a:rPr lang="en-US" dirty="0"/>
              <a:t> Post a thought, question, or observation in Ed Discussion before class (skim)</a:t>
            </a:r>
          </a:p>
          <a:p>
            <a:endParaRPr lang="en-US" dirty="0"/>
          </a:p>
          <a:p>
            <a:r>
              <a:rPr lang="en-US" dirty="0"/>
              <a:t> Sign up to present two papers over semester (in-depth)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477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3FA06-3267-09E2-F8B7-CE1BC8433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Project 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86AF1-17F0-9B01-8194-B4C08FF26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Checkpoint presentation (late October-early November)</a:t>
            </a:r>
          </a:p>
          <a:p>
            <a:endParaRPr lang="en-US" dirty="0"/>
          </a:p>
          <a:p>
            <a:r>
              <a:rPr lang="en-US" dirty="0"/>
              <a:t> Final presentation (Dec 6/8)</a:t>
            </a:r>
          </a:p>
          <a:p>
            <a:endParaRPr lang="en-US" dirty="0"/>
          </a:p>
          <a:p>
            <a:r>
              <a:rPr lang="en-US" dirty="0"/>
              <a:t> Sign up for a time slot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994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99DBF-71F8-4F08-4F07-E2BB2BE8E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77C4F-2BE1-6D1E-A9D7-44ECD9D03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Approximately: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30-60m of “lecture”</a:t>
            </a:r>
          </a:p>
          <a:p>
            <a:endParaRPr lang="en-US" dirty="0"/>
          </a:p>
          <a:p>
            <a:r>
              <a:rPr lang="en-US" dirty="0"/>
              <a:t> 30-60m of reading discussion</a:t>
            </a:r>
          </a:p>
          <a:p>
            <a:endParaRPr lang="en-US" dirty="0"/>
          </a:p>
          <a:p>
            <a:r>
              <a:rPr lang="en-US" dirty="0"/>
              <a:t> 15m of project updates</a:t>
            </a:r>
          </a:p>
        </p:txBody>
      </p:sp>
    </p:spTree>
    <p:extLst>
      <p:ext uri="{BB962C8B-B14F-4D97-AF65-F5344CB8AC3E}">
        <p14:creationId xmlns:p14="http://schemas.microsoft.com/office/powerpoint/2010/main" val="689726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0B51E-0CAA-7695-40AA-B1D80F3AC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Mask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F7C78-94DF-078A-6DA1-C4D62E558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To ensure that health reasons do not deter anyone from coming to class, </a:t>
            </a:r>
            <a:r>
              <a:rPr lang="en-US" b="1" dirty="0"/>
              <a:t>masks are required</a:t>
            </a:r>
            <a:r>
              <a:rPr lang="en-US" dirty="0"/>
              <a:t>.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Masks are not provided by the university on a weekly basis. Come by my office if this is an issue.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If you are sick, consider staying home. </a:t>
            </a:r>
          </a:p>
        </p:txBody>
      </p:sp>
    </p:spTree>
    <p:extLst>
      <p:ext uri="{BB962C8B-B14F-4D97-AF65-F5344CB8AC3E}">
        <p14:creationId xmlns:p14="http://schemas.microsoft.com/office/powerpoint/2010/main" val="32899095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6DA27-DD56-C1BC-7299-D78FEEC70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recordings, but…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2CA44-2320-1B1A-C16D-6E67902D0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Lecture notes</a:t>
            </a:r>
          </a:p>
          <a:p>
            <a:endParaRPr lang="en-US" dirty="0"/>
          </a:p>
          <a:p>
            <a:r>
              <a:rPr lang="en-US" dirty="0"/>
              <a:t> Slides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endParaRPr lang="en-US" dirty="0"/>
          </a:p>
          <a:p>
            <a:r>
              <a:rPr lang="en-US" dirty="0"/>
              <a:t> Office hours</a:t>
            </a:r>
          </a:p>
        </p:txBody>
      </p:sp>
    </p:spTree>
    <p:extLst>
      <p:ext uri="{BB962C8B-B14F-4D97-AF65-F5344CB8AC3E}">
        <p14:creationId xmlns:p14="http://schemas.microsoft.com/office/powerpoint/2010/main" val="4078896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6CFEE-3864-31F5-66E6-317F0AB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4E5CD-852E-6FDE-E827-531D35C8D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New course</a:t>
            </a:r>
          </a:p>
          <a:p>
            <a:endParaRPr lang="en-US" dirty="0"/>
          </a:p>
          <a:p>
            <a:r>
              <a:rPr lang="en-US" dirty="0"/>
              <a:t> Feedback form on website</a:t>
            </a:r>
          </a:p>
          <a:p>
            <a:endParaRPr lang="en-US" dirty="0"/>
          </a:p>
          <a:p>
            <a:r>
              <a:rPr lang="en-US" dirty="0"/>
              <a:t> Adjustments can be made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75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E6275-2F85-54EB-6E6E-432E43B01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is debugging?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6B65C23-E2A5-39B2-BC09-81436FA03D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653" y="1686906"/>
            <a:ext cx="6078694" cy="4805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943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B386-8B04-15A0-6E0E-6A6FFF622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website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E8B15-BBA6-E12D-604B-DB46F66BE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600" dirty="0"/>
              <a:t>https://www.cis.upenn.edu/~exwong/debugml/</a:t>
            </a:r>
          </a:p>
        </p:txBody>
      </p:sp>
    </p:spTree>
    <p:extLst>
      <p:ext uri="{BB962C8B-B14F-4D97-AF65-F5344CB8AC3E}">
        <p14:creationId xmlns:p14="http://schemas.microsoft.com/office/powerpoint/2010/main" val="975595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C23A5-FA93-24A7-92B0-2EFBBA668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F9FD0-B168-4F76-EB4A-4C33A5E42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Tuesday - Rittenhouse Laboratory 4C6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Thursday - Chemistry Library 514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1:45 – 3:15 PM</a:t>
            </a:r>
          </a:p>
        </p:txBody>
      </p:sp>
    </p:spTree>
    <p:extLst>
      <p:ext uri="{BB962C8B-B14F-4D97-AF65-F5344CB8AC3E}">
        <p14:creationId xmlns:p14="http://schemas.microsoft.com/office/powerpoint/2010/main" val="3568524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D7E15-2114-238C-C7CA-6A65CF528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 this course?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6129A7-6D7B-CC24-5E96-8886F73D45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400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73D09-E39E-673A-9AD0-14BB41861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/>
              <a:t>Research topics in debugging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1A7AD-DC9D-81BA-7A4C-9095837AC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705100"/>
            <a:ext cx="7886700" cy="3471862"/>
          </a:xfrm>
        </p:spPr>
        <p:txBody>
          <a:bodyPr/>
          <a:lstStyle/>
          <a:p>
            <a:r>
              <a:rPr lang="en-US" dirty="0"/>
              <a:t> Failure modes</a:t>
            </a:r>
          </a:p>
          <a:p>
            <a:endParaRPr lang="en-US" dirty="0"/>
          </a:p>
          <a:p>
            <a:r>
              <a:rPr lang="en-US" dirty="0"/>
              <a:t> Debugging tools</a:t>
            </a:r>
          </a:p>
          <a:p>
            <a:endParaRPr lang="en-US" dirty="0"/>
          </a:p>
          <a:p>
            <a:r>
              <a:rPr lang="en-US" dirty="0"/>
              <a:t> ML repair</a:t>
            </a:r>
          </a:p>
        </p:txBody>
      </p:sp>
    </p:spTree>
    <p:extLst>
      <p:ext uri="{BB962C8B-B14F-4D97-AF65-F5344CB8AC3E}">
        <p14:creationId xmlns:p14="http://schemas.microsoft.com/office/powerpoint/2010/main" val="820569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E6A14-5544-147C-90EF-E9877FD5B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modes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C59CB-838B-E715-A478-D145BA271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095875"/>
            <a:ext cx="7886700" cy="1081087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Biases, distribution shifts, adversarial changes</a:t>
            </a:r>
          </a:p>
        </p:txBody>
      </p:sp>
      <p:pic>
        <p:nvPicPr>
          <p:cNvPr id="3074" name="Picture 2" descr="10 Crucial Things To Know Before You Start Driving In The Rain">
            <a:extLst>
              <a:ext uri="{FF2B5EF4-FFF2-40B4-BE49-F238E27FC236}">
                <a16:creationId xmlns:a16="http://schemas.microsoft.com/office/drawing/2014/main" id="{D078E1EB-51E5-5333-80A9-1065498AAA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9" r="16649"/>
          <a:stretch/>
        </p:blipFill>
        <p:spPr bwMode="auto">
          <a:xfrm>
            <a:off x="329608" y="2107206"/>
            <a:ext cx="2569972" cy="2569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riving in snow is a tough task no matter where you live.">
            <a:extLst>
              <a:ext uri="{FF2B5EF4-FFF2-40B4-BE49-F238E27FC236}">
                <a16:creationId xmlns:a16="http://schemas.microsoft.com/office/drawing/2014/main" id="{176F40F6-FB71-9082-A738-251C3013EE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89893" y="2106312"/>
            <a:ext cx="2569972" cy="2569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10 Safe Driving Tips When Fog Rolls In">
            <a:extLst>
              <a:ext uri="{FF2B5EF4-FFF2-40B4-BE49-F238E27FC236}">
                <a16:creationId xmlns:a16="http://schemas.microsoft.com/office/drawing/2014/main" id="{EC573D61-5A33-4008-7870-F9A1574A09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3" r="10423"/>
          <a:stretch/>
        </p:blipFill>
        <p:spPr bwMode="auto">
          <a:xfrm>
            <a:off x="6250178" y="2103239"/>
            <a:ext cx="2569973" cy="256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870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9C373-F62F-42C6-2FF8-1590B7106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390D1-1324-4A81-7A91-0FA6026A8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998073"/>
            <a:ext cx="7886700" cy="957263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 err="1"/>
              <a:t>Explainability</a:t>
            </a:r>
            <a:r>
              <a:rPr lang="en-US" dirty="0"/>
              <a:t>, verification, scientific discovery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D92E3C-14B4-E6C6-11D2-92086BC17000}"/>
              </a:ext>
            </a:extLst>
          </p:cNvPr>
          <p:cNvSpPr txBox="1"/>
          <p:nvPr/>
        </p:nvSpPr>
        <p:spPr>
          <a:xfrm>
            <a:off x="0" y="6519446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Ribeiro et al 2016. "Why should </a:t>
            </a:r>
            <a:r>
              <a:rPr lang="en-US" sz="1600" dirty="0" err="1"/>
              <a:t>i</a:t>
            </a:r>
            <a:r>
              <a:rPr lang="en-US" sz="1600" dirty="0"/>
              <a:t> trust you?" Explaining the predictions of any classifier.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D85A66-CF35-BAF7-2944-36AFE5109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" y="2263577"/>
            <a:ext cx="8658225" cy="233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760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4AF86-49FE-10CD-E215-78A1B492B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repair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87901-A581-87C5-3F75-038A30BCA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810125"/>
            <a:ext cx="7886700" cy="108108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Robust training, data interventions, model adjustments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C665AB-30D7-A6A7-E96F-6D198C29F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37" y="2256590"/>
            <a:ext cx="8086725" cy="23428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92CC15-B514-8988-C7C5-7F8281D4AA47}"/>
              </a:ext>
            </a:extLst>
          </p:cNvPr>
          <p:cNvSpPr txBox="1"/>
          <p:nvPr/>
        </p:nvSpPr>
        <p:spPr>
          <a:xfrm>
            <a:off x="0" y="6519446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PC: Mitchell et al 2022. Fast Model Editing at Scale. </a:t>
            </a:r>
          </a:p>
        </p:txBody>
      </p:sp>
    </p:spTree>
    <p:extLst>
      <p:ext uri="{BB962C8B-B14F-4D97-AF65-F5344CB8AC3E}">
        <p14:creationId xmlns:p14="http://schemas.microsoft.com/office/powerpoint/2010/main" val="16105525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">
      <a:majorFont>
        <a:latin typeface="Montserrat"/>
        <a:ea typeface=""/>
        <a:cs typeface=""/>
      </a:majorFont>
      <a:minorFont>
        <a:latin typeface="Montserra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.potx" id="{5D9D2751-A57B-4525-951A-1FD8CB53770A}" vid="{07ABEB7C-B21E-4CDD-915A-80AB51D89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</Template>
  <TotalTime>14473</TotalTime>
  <Words>534</Words>
  <Application>Microsoft Macintosh PowerPoint</Application>
  <PresentationFormat>On-screen Show (4:3)</PresentationFormat>
  <Paragraphs>132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Montserrat</vt:lpstr>
      <vt:lpstr>Montserrat Light</vt:lpstr>
      <vt:lpstr>Office Theme</vt:lpstr>
      <vt:lpstr>PowerPoint Presentation</vt:lpstr>
      <vt:lpstr>Debugging Data &amp; Models</vt:lpstr>
      <vt:lpstr>Course website</vt:lpstr>
      <vt:lpstr>Location</vt:lpstr>
      <vt:lpstr>What is in this course? </vt:lpstr>
      <vt:lpstr>Research topics in debugging ML</vt:lpstr>
      <vt:lpstr>Failure modes</vt:lpstr>
      <vt:lpstr>Debugging tools</vt:lpstr>
      <vt:lpstr>ML repair</vt:lpstr>
      <vt:lpstr>We will cover:</vt:lpstr>
      <vt:lpstr>Prerequisites</vt:lpstr>
      <vt:lpstr>We will not cover:</vt:lpstr>
      <vt:lpstr>Goals (PhD centric)</vt:lpstr>
      <vt:lpstr>1. Debugging ML</vt:lpstr>
      <vt:lpstr>Lectures</vt:lpstr>
      <vt:lpstr>2. Research experience</vt:lpstr>
      <vt:lpstr>Project</vt:lpstr>
      <vt:lpstr>Project checkpoints</vt:lpstr>
      <vt:lpstr>3. Communication</vt:lpstr>
      <vt:lpstr>Presentations</vt:lpstr>
      <vt:lpstr>Readings</vt:lpstr>
      <vt:lpstr>Project presentations</vt:lpstr>
      <vt:lpstr>Class structure</vt:lpstr>
      <vt:lpstr>Mask policy</vt:lpstr>
      <vt:lpstr>No recordings, but…</vt:lpstr>
      <vt:lpstr>Disclaimer</vt:lpstr>
      <vt:lpstr>What is debugging?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Wong, Eric</dc:creator>
  <cp:lastModifiedBy>Wong, Eric</cp:lastModifiedBy>
  <cp:revision>11</cp:revision>
  <dcterms:created xsi:type="dcterms:W3CDTF">2022-08-14T22:42:48Z</dcterms:created>
  <dcterms:modified xsi:type="dcterms:W3CDTF">2022-08-31T21:18:50Z</dcterms:modified>
</cp:coreProperties>
</file>

<file path=docProps/thumbnail.jpeg>
</file>